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7" r:id="rId6"/>
    <p:sldId id="275" r:id="rId7"/>
    <p:sldId id="261" r:id="rId8"/>
    <p:sldId id="264" r:id="rId9"/>
    <p:sldId id="262" r:id="rId10"/>
    <p:sldId id="263" r:id="rId11"/>
    <p:sldId id="265" r:id="rId12"/>
    <p:sldId id="266" r:id="rId13"/>
    <p:sldId id="268" r:id="rId14"/>
    <p:sldId id="269" r:id="rId15"/>
    <p:sldId id="281" r:id="rId16"/>
    <p:sldId id="282" r:id="rId17"/>
    <p:sldId id="283" r:id="rId18"/>
    <p:sldId id="284" r:id="rId19"/>
    <p:sldId id="285" r:id="rId20"/>
    <p:sldId id="286" r:id="rId21"/>
    <p:sldId id="294" r:id="rId22"/>
    <p:sldId id="270" r:id="rId23"/>
    <p:sldId id="271" r:id="rId24"/>
    <p:sldId id="272" r:id="rId25"/>
    <p:sldId id="273" r:id="rId26"/>
    <p:sldId id="278" r:id="rId27"/>
    <p:sldId id="276" r:id="rId28"/>
    <p:sldId id="277" r:id="rId29"/>
    <p:sldId id="279" r:id="rId30"/>
    <p:sldId id="280" r:id="rId31"/>
    <p:sldId id="274" r:id="rId32"/>
    <p:sldId id="287" r:id="rId33"/>
    <p:sldId id="289" r:id="rId34"/>
    <p:sldId id="288" r:id="rId35"/>
    <p:sldId id="295" r:id="rId36"/>
    <p:sldId id="290" r:id="rId37"/>
    <p:sldId id="296" r:id="rId38"/>
    <p:sldId id="291" r:id="rId39"/>
    <p:sldId id="292" r:id="rId40"/>
    <p:sldId id="297" r:id="rId41"/>
    <p:sldId id="29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3ACFC658-AF0C-41F7-AF80-AC8477BAE19C}" type="datetimeFigureOut">
              <a:rPr lang="en-IE" smtClean="0"/>
              <a:t>14/05/2019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239168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ACFC658-AF0C-41F7-AF80-AC8477BAE19C}" type="datetimeFigureOut">
              <a:rPr lang="en-IE" smtClean="0"/>
              <a:t>14/05/2019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383502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ACFC658-AF0C-41F7-AF80-AC8477BAE19C}" type="datetimeFigureOut">
              <a:rPr lang="en-IE" smtClean="0"/>
              <a:t>14/05/2019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87367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3ACFC658-AF0C-41F7-AF80-AC8477BAE19C}" type="datetimeFigureOut">
              <a:rPr lang="en-IE" smtClean="0"/>
              <a:t>14/05/2019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1475597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CFC658-AF0C-41F7-AF80-AC8477BAE19C}" type="datetimeFigureOut">
              <a:rPr lang="en-IE" smtClean="0"/>
              <a:t>14/05/2019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203690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3ACFC658-AF0C-41F7-AF80-AC8477BAE19C}" type="datetimeFigureOut">
              <a:rPr lang="en-IE" smtClean="0"/>
              <a:t>14/05/2019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421892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3ACFC658-AF0C-41F7-AF80-AC8477BAE19C}" type="datetimeFigureOut">
              <a:rPr lang="en-IE" smtClean="0"/>
              <a:t>14/05/2019</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13109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3ACFC658-AF0C-41F7-AF80-AC8477BAE19C}" type="datetimeFigureOut">
              <a:rPr lang="en-IE" smtClean="0"/>
              <a:t>14/05/2019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289640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FC658-AF0C-41F7-AF80-AC8477BAE19C}" type="datetimeFigureOut">
              <a:rPr lang="en-IE" smtClean="0"/>
              <a:t>14/05/2019</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397306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FC658-AF0C-41F7-AF80-AC8477BAE19C}" type="datetimeFigureOut">
              <a:rPr lang="en-IE" smtClean="0"/>
              <a:t>14/05/2019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326140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CFC658-AF0C-41F7-AF80-AC8477BAE19C}" type="datetimeFigureOut">
              <a:rPr lang="en-IE" smtClean="0"/>
              <a:t>14/05/2019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FDB7327-7CB0-4787-8364-5E6F9172923C}" type="slidenum">
              <a:rPr lang="en-IE" smtClean="0"/>
              <a:t>‹#›</a:t>
            </a:fld>
            <a:endParaRPr lang="en-IE"/>
          </a:p>
        </p:txBody>
      </p:sp>
    </p:spTree>
    <p:extLst>
      <p:ext uri="{BB962C8B-B14F-4D97-AF65-F5344CB8AC3E}">
        <p14:creationId xmlns:p14="http://schemas.microsoft.com/office/powerpoint/2010/main" val="4208551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FC658-AF0C-41F7-AF80-AC8477BAE19C}" type="datetimeFigureOut">
              <a:rPr lang="en-IE" smtClean="0"/>
              <a:t>14/05/2019</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B7327-7CB0-4787-8364-5E6F9172923C}" type="slidenum">
              <a:rPr lang="en-IE" smtClean="0"/>
              <a:t>‹#›</a:t>
            </a:fld>
            <a:endParaRPr lang="en-IE"/>
          </a:p>
        </p:txBody>
      </p:sp>
    </p:spTree>
    <p:extLst>
      <p:ext uri="{BB962C8B-B14F-4D97-AF65-F5344CB8AC3E}">
        <p14:creationId xmlns:p14="http://schemas.microsoft.com/office/powerpoint/2010/main" val="29966581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3568"/>
            <a:ext cx="9144000" cy="876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827584" y="836712"/>
            <a:ext cx="7772400" cy="1470025"/>
          </a:xfrm>
        </p:spPr>
        <p:txBody>
          <a:bodyPr>
            <a:normAutofit/>
          </a:bodyPr>
          <a:lstStyle/>
          <a:p>
            <a:r>
              <a:rPr lang="en-IE" sz="8000" b="1" dirty="0" smtClean="0">
                <a:solidFill>
                  <a:srgbClr val="00B050"/>
                </a:solidFill>
              </a:rPr>
              <a:t>Dearadh</a:t>
            </a:r>
            <a:endParaRPr lang="en-IE" sz="8000" b="1" dirty="0">
              <a:solidFill>
                <a:srgbClr val="00B050"/>
              </a:solidFill>
            </a:endParaRPr>
          </a:p>
        </p:txBody>
      </p:sp>
      <p:sp>
        <p:nvSpPr>
          <p:cNvPr id="3" name="Subtitle 2"/>
          <p:cNvSpPr>
            <a:spLocks noGrp="1"/>
          </p:cNvSpPr>
          <p:nvPr>
            <p:ph type="subTitle" idx="1"/>
          </p:nvPr>
        </p:nvSpPr>
        <p:spPr/>
        <p:txBody>
          <a:bodyPr/>
          <a:lstStyle/>
          <a:p>
            <a:endParaRPr lang="en-IE" dirty="0"/>
          </a:p>
        </p:txBody>
      </p:sp>
    </p:spTree>
    <p:extLst>
      <p:ext uri="{BB962C8B-B14F-4D97-AF65-F5344CB8AC3E}">
        <p14:creationId xmlns:p14="http://schemas.microsoft.com/office/powerpoint/2010/main" val="1724963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3161"/>
            <a:ext cx="8784976" cy="683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532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2443" y="980728"/>
            <a:ext cx="452596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406" y="2060848"/>
            <a:ext cx="3940696" cy="2955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265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b="1" dirty="0"/>
              <a:t>Dearadh Ghrafach </a:t>
            </a:r>
            <a:r>
              <a:rPr lang="en-IE" i="1" dirty="0"/>
              <a:t>(Graphic Design).  </a:t>
            </a:r>
            <a:br>
              <a:rPr lang="en-IE" i="1" dirty="0"/>
            </a:br>
            <a:endParaRPr lang="en-IE"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83" y="1412776"/>
            <a:ext cx="919175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3880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Cineál</a:t>
            </a:r>
            <a:endParaRPr lang="en-IE" dirty="0"/>
          </a:p>
        </p:txBody>
      </p:sp>
      <p:sp>
        <p:nvSpPr>
          <p:cNvPr id="3" name="Content Placeholder 2"/>
          <p:cNvSpPr>
            <a:spLocks noGrp="1"/>
          </p:cNvSpPr>
          <p:nvPr>
            <p:ph idx="1"/>
          </p:nvPr>
        </p:nvSpPr>
        <p:spPr/>
        <p:txBody>
          <a:bodyPr/>
          <a:lstStyle/>
          <a:p>
            <a:r>
              <a:rPr lang="en-IE" dirty="0" smtClean="0"/>
              <a:t>Póstaer  </a:t>
            </a:r>
          </a:p>
          <a:p>
            <a:r>
              <a:rPr lang="en-IE" dirty="0" smtClean="0"/>
              <a:t>Comharthaíocht </a:t>
            </a:r>
            <a:r>
              <a:rPr lang="en-IE" i="1" dirty="0" smtClean="0">
                <a:solidFill>
                  <a:srgbClr val="00B0F0"/>
                </a:solidFill>
              </a:rPr>
              <a:t>(Signage)</a:t>
            </a:r>
          </a:p>
          <a:p>
            <a:r>
              <a:rPr lang="en-IE" dirty="0" smtClean="0"/>
              <a:t>Féiniúlacht Corparáide </a:t>
            </a:r>
            <a:r>
              <a:rPr lang="en-IE" i="1" dirty="0" smtClean="0">
                <a:solidFill>
                  <a:srgbClr val="00B0F0"/>
                </a:solidFill>
              </a:rPr>
              <a:t>(Corporate Identity)</a:t>
            </a:r>
          </a:p>
          <a:p>
            <a:r>
              <a:rPr lang="en-IE" dirty="0" smtClean="0"/>
              <a:t>Dearadh Fógraíocht </a:t>
            </a:r>
            <a:r>
              <a:rPr lang="en-IE" i="1" dirty="0" smtClean="0">
                <a:solidFill>
                  <a:srgbClr val="00B0F0"/>
                </a:solidFill>
              </a:rPr>
              <a:t>(Advertising Design)</a:t>
            </a:r>
          </a:p>
          <a:p>
            <a:r>
              <a:rPr lang="en-IE" dirty="0" smtClean="0"/>
              <a:t>Dearadh Pacáiste </a:t>
            </a:r>
            <a:r>
              <a:rPr lang="en-IE" i="1" dirty="0" smtClean="0">
                <a:solidFill>
                  <a:srgbClr val="00B0F0"/>
                </a:solidFill>
              </a:rPr>
              <a:t>(Package Design)</a:t>
            </a:r>
          </a:p>
          <a:p>
            <a:r>
              <a:rPr lang="en-IE" dirty="0" smtClean="0"/>
              <a:t>Dearadh Suíomh gréasáin </a:t>
            </a:r>
            <a:r>
              <a:rPr lang="en-IE" i="1" dirty="0" smtClean="0">
                <a:solidFill>
                  <a:srgbClr val="00B0F0"/>
                </a:solidFill>
              </a:rPr>
              <a:t>(Web(site) design)</a:t>
            </a:r>
          </a:p>
          <a:p>
            <a:endParaRPr lang="en-IE" dirty="0"/>
          </a:p>
        </p:txBody>
      </p:sp>
    </p:spTree>
    <p:extLst>
      <p:ext uri="{BB962C8B-B14F-4D97-AF65-F5344CB8AC3E}">
        <p14:creationId xmlns:p14="http://schemas.microsoft.com/office/powerpoint/2010/main" val="4194234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Póstaer </a:t>
            </a:r>
            <a:br>
              <a:rPr lang="en-IE" dirty="0"/>
            </a:br>
            <a:endParaRPr lang="en-IE" dirty="0"/>
          </a:p>
        </p:txBody>
      </p:sp>
      <p:sp>
        <p:nvSpPr>
          <p:cNvPr id="3" name="Content Placeholder 2"/>
          <p:cNvSpPr>
            <a:spLocks noGrp="1"/>
          </p:cNvSpPr>
          <p:nvPr>
            <p:ph idx="1"/>
          </p:nvPr>
        </p:nvSpPr>
        <p:spPr/>
        <p:txBody>
          <a:bodyPr/>
          <a:lstStyle/>
          <a:p>
            <a:r>
              <a:rPr lang="en-IE" sz="2800" dirty="0" smtClean="0"/>
              <a:t>Ábhar </a:t>
            </a:r>
            <a:r>
              <a:rPr lang="en-IE" sz="2800" i="1" dirty="0" smtClean="0">
                <a:solidFill>
                  <a:srgbClr val="00B0F0"/>
                </a:solidFill>
              </a:rPr>
              <a:t>(Subject)</a:t>
            </a:r>
          </a:p>
          <a:p>
            <a:r>
              <a:rPr lang="en-IE" sz="2800" dirty="0" smtClean="0"/>
              <a:t>Déantús </a:t>
            </a:r>
            <a:r>
              <a:rPr lang="en-IE" sz="2800" i="1" dirty="0" smtClean="0">
                <a:solidFill>
                  <a:srgbClr val="00B0F0"/>
                </a:solidFill>
              </a:rPr>
              <a:t>(Composition)</a:t>
            </a:r>
          </a:p>
          <a:p>
            <a:r>
              <a:rPr lang="en-IE" sz="2800" dirty="0" smtClean="0"/>
              <a:t>Litríocht / Clóghrafaíocht </a:t>
            </a:r>
            <a:r>
              <a:rPr lang="en-IE" sz="2800" i="1" dirty="0" smtClean="0">
                <a:solidFill>
                  <a:srgbClr val="00B0F0"/>
                </a:solidFill>
              </a:rPr>
              <a:t>(Typography/Lettering)</a:t>
            </a:r>
          </a:p>
          <a:p>
            <a:r>
              <a:rPr lang="en-IE" sz="2800" dirty="0" smtClean="0"/>
              <a:t>Dath </a:t>
            </a:r>
            <a:r>
              <a:rPr lang="en-IE" sz="2800" i="1" dirty="0" smtClean="0">
                <a:solidFill>
                  <a:srgbClr val="00B0F0"/>
                </a:solidFill>
              </a:rPr>
              <a:t>(Colour)</a:t>
            </a:r>
          </a:p>
          <a:p>
            <a:r>
              <a:rPr lang="en-IE" sz="2800" i="1" dirty="0" smtClean="0">
                <a:solidFill>
                  <a:srgbClr val="00B0F0"/>
                </a:solidFill>
              </a:rPr>
              <a:t>Jules Chéret (1836 – 1932)</a:t>
            </a:r>
          </a:p>
          <a:p>
            <a:r>
              <a:rPr lang="en-IE" sz="2800" i="1" dirty="0" err="1" smtClean="0">
                <a:solidFill>
                  <a:srgbClr val="00B0F0"/>
                </a:solidFill>
              </a:rPr>
              <a:t>Bertold</a:t>
            </a:r>
            <a:r>
              <a:rPr lang="en-IE" sz="2800" i="1" dirty="0" smtClean="0">
                <a:solidFill>
                  <a:srgbClr val="00B0F0"/>
                </a:solidFill>
              </a:rPr>
              <a:t> </a:t>
            </a:r>
            <a:r>
              <a:rPr lang="en-IE" sz="2800" i="1" dirty="0" err="1" smtClean="0">
                <a:solidFill>
                  <a:srgbClr val="00B0F0"/>
                </a:solidFill>
              </a:rPr>
              <a:t>Loffer</a:t>
            </a:r>
            <a:r>
              <a:rPr lang="en-IE" sz="2800" i="1" dirty="0" smtClean="0">
                <a:solidFill>
                  <a:srgbClr val="00B0F0"/>
                </a:solidFill>
              </a:rPr>
              <a:t> (1874 – 1960)</a:t>
            </a:r>
          </a:p>
          <a:p>
            <a:r>
              <a:rPr lang="en-IE" sz="2800" i="1" dirty="0" smtClean="0">
                <a:solidFill>
                  <a:srgbClr val="00B0F0"/>
                </a:solidFill>
              </a:rPr>
              <a:t>A.M. </a:t>
            </a:r>
            <a:r>
              <a:rPr lang="en-IE" sz="2800" i="1" dirty="0" err="1" smtClean="0">
                <a:solidFill>
                  <a:srgbClr val="00B0F0"/>
                </a:solidFill>
              </a:rPr>
              <a:t>Cassandre</a:t>
            </a:r>
            <a:r>
              <a:rPr lang="en-IE" sz="2800" i="1" dirty="0" smtClean="0">
                <a:solidFill>
                  <a:srgbClr val="00B0F0"/>
                </a:solidFill>
              </a:rPr>
              <a:t> (1901-68)</a:t>
            </a:r>
          </a:p>
          <a:p>
            <a:r>
              <a:rPr lang="en-IE" sz="2800" i="1" dirty="0" smtClean="0">
                <a:solidFill>
                  <a:srgbClr val="00B0F0"/>
                </a:solidFill>
              </a:rPr>
              <a:t>Neville Brody (1957 - )</a:t>
            </a:r>
          </a:p>
          <a:p>
            <a:endParaRPr lang="en-IE" sz="2800" i="1" dirty="0" smtClean="0">
              <a:solidFill>
                <a:srgbClr val="00B0F0"/>
              </a:solidFill>
            </a:endParaRPr>
          </a:p>
          <a:p>
            <a:endParaRPr lang="en-IE" sz="2800" dirty="0"/>
          </a:p>
        </p:txBody>
      </p:sp>
    </p:spTree>
    <p:extLst>
      <p:ext uri="{BB962C8B-B14F-4D97-AF65-F5344CB8AC3E}">
        <p14:creationId xmlns:p14="http://schemas.microsoft.com/office/powerpoint/2010/main" val="2026163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IE" i="1" dirty="0">
                <a:solidFill>
                  <a:srgbClr val="00B0F0"/>
                </a:solidFill>
              </a:rPr>
              <a:t>Jules Chéret</a:t>
            </a:r>
            <a:endParaRPr lang="en-IE"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3816424" cy="541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124744"/>
            <a:ext cx="3802886" cy="547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502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88703" y="332657"/>
            <a:ext cx="2998413"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1"/>
            <a:ext cx="3479561"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548680"/>
            <a:ext cx="2247900"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155" y="2852936"/>
            <a:ext cx="2381250"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8525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720" y="53752"/>
            <a:ext cx="8229600" cy="1143000"/>
          </a:xfrm>
        </p:spPr>
        <p:txBody>
          <a:bodyPr/>
          <a:lstStyle/>
          <a:p>
            <a:r>
              <a:rPr lang="en-IE" dirty="0" smtClean="0">
                <a:solidFill>
                  <a:srgbClr val="00B0F0"/>
                </a:solidFill>
              </a:rPr>
              <a:t>A.M. </a:t>
            </a:r>
            <a:r>
              <a:rPr lang="en-IE" dirty="0" err="1" smtClean="0">
                <a:solidFill>
                  <a:srgbClr val="00B0F0"/>
                </a:solidFill>
              </a:rPr>
              <a:t>Cassandre</a:t>
            </a:r>
            <a:endParaRPr lang="en-IE" dirty="0">
              <a:solidFill>
                <a:srgbClr val="00B0F0"/>
              </a:solidFill>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363887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108" y="203951"/>
            <a:ext cx="2816920" cy="3755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336181"/>
            <a:ext cx="2469742" cy="3448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653136"/>
            <a:ext cx="292163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3342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4608512" cy="639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6968" y="404664"/>
            <a:ext cx="196667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199" y="3284984"/>
            <a:ext cx="1944216" cy="2669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9371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8617572" cy="563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933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Míniú agus samplaí</a:t>
            </a:r>
            <a:endParaRPr lang="en-IE" dirty="0"/>
          </a:p>
        </p:txBody>
      </p:sp>
      <p:sp>
        <p:nvSpPr>
          <p:cNvPr id="3" name="Content Placeholder 2"/>
          <p:cNvSpPr>
            <a:spLocks noGrp="1"/>
          </p:cNvSpPr>
          <p:nvPr>
            <p:ph idx="1"/>
          </p:nvPr>
        </p:nvSpPr>
        <p:spPr/>
        <p:txBody>
          <a:bodyPr/>
          <a:lstStyle/>
          <a:p>
            <a:r>
              <a:rPr lang="en-IE" dirty="0" smtClean="0"/>
              <a:t>Go simplí curtha, is é Dearadh </a:t>
            </a:r>
            <a:r>
              <a:rPr lang="en-IE" b="1" dirty="0" smtClean="0"/>
              <a:t>‘plean’. </a:t>
            </a:r>
            <a:r>
              <a:rPr lang="en-IE" dirty="0" smtClean="0"/>
              <a:t>Déantar dearadh a úsáid go forleathan i ngach gné don saol agus an priomh aidhm atá ag dearadh nó le plean oiriúnach a leagan amach.</a:t>
            </a:r>
          </a:p>
          <a:p>
            <a:r>
              <a:rPr lang="en-IE" dirty="0" smtClean="0"/>
              <a:t>Don léirthuiscint san ardteist tagann ceist ‘dearadh’ suas go minic, ach bíonn sé trasna roinnt topaicí. Seo h-iad na priomh topaicí….</a:t>
            </a:r>
            <a:endParaRPr lang="en-IE" dirty="0"/>
          </a:p>
        </p:txBody>
      </p:sp>
    </p:spTree>
    <p:extLst>
      <p:ext uri="{BB962C8B-B14F-4D97-AF65-F5344CB8AC3E}">
        <p14:creationId xmlns:p14="http://schemas.microsoft.com/office/powerpoint/2010/main" val="1013453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775997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162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260648"/>
            <a:ext cx="6660232" cy="1143000"/>
          </a:xfrm>
          <a:solidFill>
            <a:schemeClr val="accent1">
              <a:lumMod val="60000"/>
              <a:lumOff val="40000"/>
            </a:schemeClr>
          </a:solidFill>
        </p:spPr>
        <p:txBody>
          <a:bodyPr/>
          <a:lstStyle/>
          <a:p>
            <a:r>
              <a:rPr lang="en-IE" b="1" dirty="0" smtClean="0">
                <a:solidFill>
                  <a:schemeClr val="bg1"/>
                </a:solidFill>
              </a:rPr>
              <a:t>Cló Brody</a:t>
            </a:r>
            <a:endParaRPr lang="en-IE" b="1" dirty="0">
              <a:solidFill>
                <a:schemeClr val="bg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224277" cy="4224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988840"/>
            <a:ext cx="4608512" cy="4848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212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Comharthaíocht </a:t>
            </a:r>
            <a:r>
              <a:rPr lang="en-IE" i="1" dirty="0">
                <a:solidFill>
                  <a:srgbClr val="00B0F0"/>
                </a:solidFill>
              </a:rPr>
              <a:t>(Signage)</a:t>
            </a:r>
            <a:br>
              <a:rPr lang="en-IE" i="1" dirty="0">
                <a:solidFill>
                  <a:srgbClr val="00B0F0"/>
                </a:solidFill>
              </a:rPr>
            </a:br>
            <a:endParaRPr lang="en-IE" dirty="0"/>
          </a:p>
        </p:txBody>
      </p:sp>
      <p:sp>
        <p:nvSpPr>
          <p:cNvPr id="3" name="Content Placeholder 2"/>
          <p:cNvSpPr>
            <a:spLocks noGrp="1"/>
          </p:cNvSpPr>
          <p:nvPr>
            <p:ph idx="1"/>
          </p:nvPr>
        </p:nvSpPr>
        <p:spPr/>
        <p:txBody>
          <a:bodyPr/>
          <a:lstStyle/>
          <a:p>
            <a:r>
              <a:rPr lang="en-IE" dirty="0" smtClean="0"/>
              <a:t>Litreach agus Siombail </a:t>
            </a:r>
          </a:p>
          <a:p>
            <a:r>
              <a:rPr lang="en-IE" dirty="0" smtClean="0"/>
              <a:t>Cumarsáid radharcach</a:t>
            </a:r>
          </a:p>
          <a:p>
            <a:endParaRPr lang="en-I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7809" y="980728"/>
            <a:ext cx="4101267" cy="307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861048"/>
            <a:ext cx="5066928" cy="266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742" y="4404903"/>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440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4162"/>
          </a:xfrm>
        </p:spPr>
        <p:txBody>
          <a:bodyPr>
            <a:normAutofit fontScale="90000"/>
          </a:bodyPr>
          <a:lstStyle/>
          <a:p>
            <a:r>
              <a:rPr lang="en-IE" sz="4000" dirty="0"/>
              <a:t>Féiniúlacht Corparáide </a:t>
            </a:r>
            <a:r>
              <a:rPr lang="en-IE" sz="4000" i="1" dirty="0">
                <a:solidFill>
                  <a:srgbClr val="00B0F0"/>
                </a:solidFill>
              </a:rPr>
              <a:t>(Corporate Identity)</a:t>
            </a:r>
            <a:r>
              <a:rPr lang="en-IE" i="1" dirty="0">
                <a:solidFill>
                  <a:srgbClr val="00B0F0"/>
                </a:solidFill>
              </a:rPr>
              <a:t/>
            </a:r>
            <a:br>
              <a:rPr lang="en-IE" i="1" dirty="0">
                <a:solidFill>
                  <a:srgbClr val="00B0F0"/>
                </a:solidFill>
              </a:rPr>
            </a:br>
            <a:endParaRPr lang="en-IE" dirty="0"/>
          </a:p>
        </p:txBody>
      </p:sp>
      <p:sp>
        <p:nvSpPr>
          <p:cNvPr id="3" name="Content Placeholder 2"/>
          <p:cNvSpPr>
            <a:spLocks noGrp="1"/>
          </p:cNvSpPr>
          <p:nvPr>
            <p:ph idx="1"/>
          </p:nvPr>
        </p:nvSpPr>
        <p:spPr>
          <a:xfrm>
            <a:off x="457200" y="1268760"/>
            <a:ext cx="8229600" cy="4857403"/>
          </a:xfrm>
        </p:spPr>
        <p:txBody>
          <a:bodyPr/>
          <a:lstStyle/>
          <a:p>
            <a:r>
              <a:rPr lang="en-IE" dirty="0" smtClean="0"/>
              <a:t>Logo</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132856"/>
            <a:ext cx="8496944" cy="438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839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sz="4000" dirty="0"/>
              <a:t>Dearadh Fógraíocht </a:t>
            </a:r>
            <a:r>
              <a:rPr lang="en-IE" sz="4000" i="1" dirty="0">
                <a:solidFill>
                  <a:srgbClr val="00B0F0"/>
                </a:solidFill>
              </a:rPr>
              <a:t>(Advertising Design)</a:t>
            </a:r>
            <a:r>
              <a:rPr lang="en-IE" i="1" dirty="0">
                <a:solidFill>
                  <a:srgbClr val="00B0F0"/>
                </a:solidFill>
              </a:rPr>
              <a:t/>
            </a:r>
            <a:br>
              <a:rPr lang="en-IE" i="1" dirty="0">
                <a:solidFill>
                  <a:srgbClr val="00B0F0"/>
                </a:solidFill>
              </a:rPr>
            </a:br>
            <a:endParaRPr lang="en-IE" dirty="0"/>
          </a:p>
        </p:txBody>
      </p:sp>
      <p:sp>
        <p:nvSpPr>
          <p:cNvPr id="3" name="Content Placeholder 2"/>
          <p:cNvSpPr>
            <a:spLocks noGrp="1"/>
          </p:cNvSpPr>
          <p:nvPr>
            <p:ph idx="1"/>
          </p:nvPr>
        </p:nvSpPr>
        <p:spPr/>
        <p:txBody>
          <a:bodyPr/>
          <a:lstStyle/>
          <a:p>
            <a:r>
              <a:rPr lang="en-IE" dirty="0" smtClean="0"/>
              <a:t>Meáin éagsúil…..</a:t>
            </a:r>
          </a:p>
          <a:p>
            <a:pPr marL="0" indent="0">
              <a:buNone/>
            </a:pPr>
            <a:r>
              <a:rPr lang="en-IE" dirty="0" smtClean="0">
                <a:solidFill>
                  <a:srgbClr val="00B050"/>
                </a:solidFill>
              </a:rPr>
              <a:t>Páipéir Nuachtán / Irisí / Teilifís / Clár fógraí bóithre / Pacáistíocht / Idirlín.</a:t>
            </a:r>
          </a:p>
          <a:p>
            <a:r>
              <a:rPr lang="en-IE" dirty="0" smtClean="0">
                <a:solidFill>
                  <a:srgbClr val="00B0F0"/>
                </a:solidFill>
              </a:rPr>
              <a:t>Urraíocht</a:t>
            </a:r>
            <a:r>
              <a:rPr lang="en-IE" dirty="0" smtClean="0"/>
              <a:t> </a:t>
            </a:r>
            <a:endParaRPr lang="en-I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399299"/>
            <a:ext cx="2809875"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789040"/>
            <a:ext cx="4176464" cy="277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198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Dearadh Pacáiste </a:t>
            </a:r>
            <a:r>
              <a:rPr lang="en-IE" i="1" dirty="0">
                <a:solidFill>
                  <a:srgbClr val="00B0F0"/>
                </a:solidFill>
              </a:rPr>
              <a:t>(Package Design)</a:t>
            </a:r>
          </a:p>
        </p:txBody>
      </p:sp>
      <p:sp>
        <p:nvSpPr>
          <p:cNvPr id="3" name="Content Placeholder 2"/>
          <p:cNvSpPr>
            <a:spLocks noGrp="1"/>
          </p:cNvSpPr>
          <p:nvPr>
            <p:ph idx="1"/>
          </p:nvPr>
        </p:nvSpPr>
        <p:spPr/>
        <p:txBody>
          <a:bodyPr>
            <a:normAutofit lnSpcReduction="10000"/>
          </a:bodyPr>
          <a:lstStyle/>
          <a:p>
            <a:r>
              <a:rPr lang="en-IE" b="1" dirty="0" smtClean="0"/>
              <a:t>Feidhm</a:t>
            </a:r>
          </a:p>
          <a:p>
            <a:pPr>
              <a:buFont typeface="Wingdings" panose="05000000000000000000" pitchFamily="2" charset="2"/>
              <a:buChar char="Ø"/>
            </a:pPr>
            <a:r>
              <a:rPr lang="en-IE" b="1" dirty="0" smtClean="0">
                <a:solidFill>
                  <a:srgbClr val="00B0F0"/>
                </a:solidFill>
              </a:rPr>
              <a:t>Cosaint: </a:t>
            </a:r>
            <a:r>
              <a:rPr lang="en-IE" dirty="0" smtClean="0"/>
              <a:t>Ag braith ar an tairgeadh, beidh Meáin oiriúnach cosúil le Plaisteach / Stán / Páipéir / cart chlár agus a leithead a úsáid.</a:t>
            </a:r>
          </a:p>
          <a:p>
            <a:pPr>
              <a:buFont typeface="Wingdings" panose="05000000000000000000" pitchFamily="2" charset="2"/>
              <a:buChar char="Ø"/>
            </a:pPr>
            <a:r>
              <a:rPr lang="en-IE" b="1" dirty="0" smtClean="0">
                <a:solidFill>
                  <a:srgbClr val="00B0F0"/>
                </a:solidFill>
              </a:rPr>
              <a:t>Eolas: </a:t>
            </a:r>
            <a:r>
              <a:rPr lang="en-IE" dirty="0" smtClean="0"/>
              <a:t>Caithfidh an dearthóir eolas a chur ar ban pacáiste chun custaiméirí a mhealladh nó le eolas cuí a thabhairt ar an tairgeadh.</a:t>
            </a:r>
          </a:p>
          <a:p>
            <a:pPr>
              <a:buFont typeface="Wingdings" panose="05000000000000000000" pitchFamily="2" charset="2"/>
              <a:buChar char="Ø"/>
            </a:pPr>
            <a:r>
              <a:rPr lang="en-IE" b="1" dirty="0" smtClean="0">
                <a:solidFill>
                  <a:srgbClr val="00B0F0"/>
                </a:solidFill>
              </a:rPr>
              <a:t>Dearadh díolphointe: </a:t>
            </a:r>
            <a:r>
              <a:rPr lang="en-IE" dirty="0" smtClean="0"/>
              <a:t>Caithfidh an dearadh seasamh amach ó táirgí eile ar na seilf.  </a:t>
            </a:r>
            <a:endParaRPr lang="en-IE" dirty="0"/>
          </a:p>
        </p:txBody>
      </p:sp>
    </p:spTree>
    <p:extLst>
      <p:ext uri="{BB962C8B-B14F-4D97-AF65-F5344CB8AC3E}">
        <p14:creationId xmlns:p14="http://schemas.microsoft.com/office/powerpoint/2010/main" val="39551510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310"/>
            <a:ext cx="9131006" cy="684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803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76672"/>
            <a:ext cx="9075373"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783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01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632" y="18864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429000"/>
            <a:ext cx="5117381" cy="319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260648"/>
            <a:ext cx="2237234" cy="2984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317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Topaicí.</a:t>
            </a:r>
            <a:endParaRPr lang="en-IE" dirty="0"/>
          </a:p>
        </p:txBody>
      </p:sp>
      <p:sp>
        <p:nvSpPr>
          <p:cNvPr id="3" name="Content Placeholder 2"/>
          <p:cNvSpPr>
            <a:spLocks noGrp="1"/>
          </p:cNvSpPr>
          <p:nvPr>
            <p:ph idx="1"/>
          </p:nvPr>
        </p:nvSpPr>
        <p:spPr/>
        <p:txBody>
          <a:bodyPr/>
          <a:lstStyle/>
          <a:p>
            <a:r>
              <a:rPr lang="en-IE" b="1" dirty="0" smtClean="0"/>
              <a:t>Dearadh Táirge </a:t>
            </a:r>
            <a:r>
              <a:rPr lang="en-IE" i="1" dirty="0" smtClean="0"/>
              <a:t>(Product Design).</a:t>
            </a:r>
          </a:p>
          <a:p>
            <a:r>
              <a:rPr lang="en-IE" b="1" dirty="0" smtClean="0"/>
              <a:t>Dearadh Ghrafach </a:t>
            </a:r>
            <a:r>
              <a:rPr lang="en-IE" i="1" dirty="0" smtClean="0"/>
              <a:t>(Graphic Design).  </a:t>
            </a:r>
          </a:p>
          <a:p>
            <a:r>
              <a:rPr lang="en-IE" b="1" dirty="0" smtClean="0"/>
              <a:t>Dearadh Faisean </a:t>
            </a:r>
            <a:r>
              <a:rPr lang="en-IE" i="1" dirty="0" smtClean="0"/>
              <a:t>(Fashion Design).</a:t>
            </a:r>
          </a:p>
          <a:p>
            <a:r>
              <a:rPr lang="en-IE" b="1" dirty="0" smtClean="0"/>
              <a:t>Dearadh Intí </a:t>
            </a:r>
            <a:r>
              <a:rPr lang="en-IE" i="1" dirty="0" smtClean="0"/>
              <a:t>(Interior Design).</a:t>
            </a:r>
          </a:p>
          <a:p>
            <a:endParaRPr lang="en-IE" dirty="0"/>
          </a:p>
        </p:txBody>
      </p:sp>
    </p:spTree>
    <p:extLst>
      <p:ext uri="{BB962C8B-B14F-4D97-AF65-F5344CB8AC3E}">
        <p14:creationId xmlns:p14="http://schemas.microsoft.com/office/powerpoint/2010/main" val="40310699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23" y="1340768"/>
            <a:ext cx="9180868" cy="4590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342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sz="3600" dirty="0"/>
              <a:t>Dearadh Suíomh gréasáin </a:t>
            </a:r>
            <a:r>
              <a:rPr lang="en-IE" sz="3600" i="1" dirty="0">
                <a:solidFill>
                  <a:srgbClr val="00B0F0"/>
                </a:solidFill>
              </a:rPr>
              <a:t>(Web(site) design)</a:t>
            </a:r>
            <a:r>
              <a:rPr lang="en-IE" i="1" dirty="0">
                <a:solidFill>
                  <a:srgbClr val="00B0F0"/>
                </a:solidFill>
              </a:rPr>
              <a:t/>
            </a:r>
            <a:br>
              <a:rPr lang="en-IE" i="1" dirty="0">
                <a:solidFill>
                  <a:srgbClr val="00B0F0"/>
                </a:solidFill>
              </a:rPr>
            </a:br>
            <a:endParaRPr lang="en-IE" dirty="0"/>
          </a:p>
        </p:txBody>
      </p:sp>
      <p:sp>
        <p:nvSpPr>
          <p:cNvPr id="3" name="Content Placeholder 2"/>
          <p:cNvSpPr>
            <a:spLocks noGrp="1"/>
          </p:cNvSpPr>
          <p:nvPr>
            <p:ph idx="1"/>
          </p:nvPr>
        </p:nvSpPr>
        <p:spPr>
          <a:xfrm>
            <a:off x="457200" y="908720"/>
            <a:ext cx="8229600" cy="5217443"/>
          </a:xfrm>
        </p:spPr>
        <p:txBody>
          <a:bodyPr>
            <a:normAutofit fontScale="92500"/>
          </a:bodyPr>
          <a:lstStyle/>
          <a:p>
            <a:r>
              <a:rPr lang="en-IE" dirty="0" smtClean="0"/>
              <a:t>Is seo an mean is nua atá againn. </a:t>
            </a:r>
            <a:r>
              <a:rPr lang="en-IE" b="1" dirty="0" smtClean="0">
                <a:solidFill>
                  <a:srgbClr val="00B0F0"/>
                </a:solidFill>
              </a:rPr>
              <a:t>Suíomh</a:t>
            </a:r>
            <a:r>
              <a:rPr lang="en-IE" dirty="0" smtClean="0"/>
              <a:t> agus </a:t>
            </a:r>
            <a:r>
              <a:rPr lang="en-IE" b="1" dirty="0" err="1" smtClean="0">
                <a:solidFill>
                  <a:srgbClr val="00B0F0"/>
                </a:solidFill>
              </a:rPr>
              <a:t>aip</a:t>
            </a:r>
            <a:r>
              <a:rPr lang="en-IE" dirty="0" smtClean="0"/>
              <a:t> ag roinnt eolas linn ar líne. Tá go leor scileanna teicniúil ag teastáil (Codail) chomh maith le scileanna deartha.</a:t>
            </a:r>
          </a:p>
          <a:p>
            <a:r>
              <a:rPr lang="en-IE" dirty="0" smtClean="0">
                <a:solidFill>
                  <a:srgbClr val="00B0F0"/>
                </a:solidFill>
              </a:rPr>
              <a:t>Úsáideoir sothuigthe </a:t>
            </a:r>
            <a:r>
              <a:rPr lang="en-IE" i="1" dirty="0" smtClean="0"/>
              <a:t>(User friendly): </a:t>
            </a:r>
            <a:r>
              <a:rPr lang="en-IE" dirty="0" smtClean="0"/>
              <a:t>Caithfidh an leagan amach a bheith soiléir agus éasca a stiúir don duine atá chun é a úsáid. Beidh úsáideoir ag úsáid an </a:t>
            </a:r>
            <a:r>
              <a:rPr lang="en-IE" b="1" dirty="0" smtClean="0"/>
              <a:t>Comhéadan úsáideora </a:t>
            </a:r>
            <a:r>
              <a:rPr lang="en-IE" i="1" dirty="0" smtClean="0"/>
              <a:t>(User interface). Beidh an dearthóir don suíomh ag dearadh an CU seo ar dtús. Tosaíonn siad le suíomh sceitse shimplí a thugtar ‘Sreangfhráma’ ar….. </a:t>
            </a:r>
            <a:endParaRPr lang="en-IE" i="1" dirty="0"/>
          </a:p>
        </p:txBody>
      </p:sp>
    </p:spTree>
    <p:extLst>
      <p:ext uri="{BB962C8B-B14F-4D97-AF65-F5344CB8AC3E}">
        <p14:creationId xmlns:p14="http://schemas.microsoft.com/office/powerpoint/2010/main" val="1541597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i="1" dirty="0" smtClean="0">
                <a:solidFill>
                  <a:srgbClr val="00B0F0"/>
                </a:solidFill>
              </a:rPr>
              <a:t>Sreangfhráma</a:t>
            </a:r>
            <a:endParaRPr lang="en-IE" dirty="0">
              <a:solidFill>
                <a:srgbClr val="00B0F0"/>
              </a:solidFill>
            </a:endParaRPr>
          </a:p>
        </p:txBody>
      </p:sp>
      <p:sp>
        <p:nvSpPr>
          <p:cNvPr id="5" name="Content Placeholder 4"/>
          <p:cNvSpPr>
            <a:spLocks noGrp="1"/>
          </p:cNvSpPr>
          <p:nvPr>
            <p:ph sz="half" idx="1"/>
          </p:nvPr>
        </p:nvSpPr>
        <p:spPr/>
        <p:txBody>
          <a:bodyPr/>
          <a:lstStyle/>
          <a:p>
            <a:endParaRPr lang="en-IE"/>
          </a:p>
        </p:txBody>
      </p:sp>
      <p:sp>
        <p:nvSpPr>
          <p:cNvPr id="6" name="Content Placeholder 5"/>
          <p:cNvSpPr>
            <a:spLocks noGrp="1"/>
          </p:cNvSpPr>
          <p:nvPr>
            <p:ph sz="half" idx="2"/>
          </p:nvPr>
        </p:nvSpPr>
        <p:spPr/>
        <p:txBody>
          <a:bodyPr/>
          <a:lstStyle/>
          <a:p>
            <a:r>
              <a:rPr lang="en-IE" dirty="0" smtClean="0"/>
              <a:t>Bíonn seo ag dealail le leagan amach agus cén ait a theann gach rud agus bíonn an dearadh de gnáth bunaithe ar colún / greille.</a:t>
            </a:r>
            <a:endParaRPr lang="en-IE"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4261870" cy="388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075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Cineál ceisteanna</a:t>
            </a:r>
            <a:endParaRPr lang="en-IE" dirty="0"/>
          </a:p>
        </p:txBody>
      </p:sp>
      <p:sp>
        <p:nvSpPr>
          <p:cNvPr id="3" name="Content Placeholder 2"/>
          <p:cNvSpPr>
            <a:spLocks noGrp="1"/>
          </p:cNvSpPr>
          <p:nvPr>
            <p:ph idx="1"/>
          </p:nvPr>
        </p:nvSpPr>
        <p:spPr/>
        <p:txBody>
          <a:bodyPr/>
          <a:lstStyle/>
          <a:p>
            <a:r>
              <a:rPr lang="en-IE" dirty="0" smtClean="0"/>
              <a:t>Bíonn dhá pháirt de gnáth:</a:t>
            </a:r>
          </a:p>
          <a:p>
            <a:pPr marL="514350" indent="-514350">
              <a:buFont typeface="+mj-lt"/>
              <a:buAutoNum type="alphaLcParenR"/>
            </a:pPr>
            <a:r>
              <a:rPr lang="en-IE" dirty="0" smtClean="0"/>
              <a:t>Déan </a:t>
            </a:r>
            <a:r>
              <a:rPr lang="en-IE" i="1" dirty="0" smtClean="0">
                <a:solidFill>
                  <a:srgbClr val="00B0F0"/>
                </a:solidFill>
              </a:rPr>
              <a:t>cur síos </a:t>
            </a:r>
            <a:r>
              <a:rPr lang="en-IE" dirty="0" smtClean="0"/>
              <a:t>agus </a:t>
            </a:r>
            <a:r>
              <a:rPr lang="en-IE" i="1" dirty="0" smtClean="0">
                <a:solidFill>
                  <a:srgbClr val="00B0F0"/>
                </a:solidFill>
              </a:rPr>
              <a:t>plé</a:t>
            </a:r>
            <a:r>
              <a:rPr lang="en-IE" dirty="0" smtClean="0"/>
              <a:t> ar ábhar faoi roinnt teidil </a:t>
            </a:r>
            <a:r>
              <a:rPr lang="en-IE" i="1" dirty="0" smtClean="0"/>
              <a:t>(Luaite thuas).</a:t>
            </a:r>
          </a:p>
          <a:p>
            <a:pPr marL="514350" indent="-514350">
              <a:buFont typeface="+mj-lt"/>
              <a:buAutoNum type="alphaLcParenR"/>
            </a:pPr>
            <a:r>
              <a:rPr lang="en-IE" dirty="0" smtClean="0"/>
              <a:t>Iarrtar ort </a:t>
            </a:r>
            <a:r>
              <a:rPr lang="en-IE" i="1" dirty="0" smtClean="0">
                <a:solidFill>
                  <a:srgbClr val="00B0F0"/>
                </a:solidFill>
              </a:rPr>
              <a:t>rud éigean a dhearadh </a:t>
            </a:r>
            <a:r>
              <a:rPr lang="en-IE" dirty="0" smtClean="0"/>
              <a:t>bunaithe ar théama nó riachtanas éigean </a:t>
            </a:r>
            <a:r>
              <a:rPr lang="en-IE" i="1" dirty="0" smtClean="0"/>
              <a:t>(Pictiúir ag teastáil). </a:t>
            </a:r>
            <a:r>
              <a:rPr lang="en-IE" dirty="0" smtClean="0"/>
              <a:t>Iarrtar ort cúiseanna a thabhairt le do dhearadh. </a:t>
            </a:r>
            <a:endParaRPr lang="en-IE" dirty="0"/>
          </a:p>
        </p:txBody>
      </p:sp>
    </p:spTree>
    <p:extLst>
      <p:ext uri="{BB962C8B-B14F-4D97-AF65-F5344CB8AC3E}">
        <p14:creationId xmlns:p14="http://schemas.microsoft.com/office/powerpoint/2010/main" val="1757902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4" name="Content Placeholder 3"/>
          <p:cNvSpPr>
            <a:spLocks noGrp="1"/>
          </p:cNvSpPr>
          <p:nvPr>
            <p:ph sz="half" idx="2"/>
          </p:nvPr>
        </p:nvSpPr>
        <p:spPr/>
        <p:txBody>
          <a:bodyPr/>
          <a:lstStyle/>
          <a:p>
            <a:endParaRPr lang="en-IE"/>
          </a:p>
        </p:txBody>
      </p:sp>
      <p:pic>
        <p:nvPicPr>
          <p:cNvPr id="1331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503" y="404664"/>
            <a:ext cx="8960997"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097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2018 - Gnáth</a:t>
            </a:r>
            <a:endParaRPr lang="en-IE" dirty="0"/>
          </a:p>
        </p:txBody>
      </p:sp>
      <p:sp>
        <p:nvSpPr>
          <p:cNvPr id="6" name="Content Placeholder 5"/>
          <p:cNvSpPr>
            <a:spLocks noGrp="1"/>
          </p:cNvSpPr>
          <p:nvPr>
            <p:ph idx="1"/>
          </p:nvPr>
        </p:nvSpPr>
        <p:spPr/>
        <p:txBody>
          <a:bodyPr>
            <a:normAutofit fontScale="85000" lnSpcReduction="10000"/>
          </a:bodyPr>
          <a:lstStyle/>
          <a:p>
            <a:pPr marL="0" indent="0">
              <a:buNone/>
            </a:pPr>
            <a:r>
              <a:rPr lang="en-IE" dirty="0" smtClean="0"/>
              <a:t>Freagair </a:t>
            </a:r>
            <a:r>
              <a:rPr lang="en-IE" dirty="0"/>
              <a:t>(a) agus (b</a:t>
            </a:r>
            <a:r>
              <a:rPr lang="en-IE" dirty="0" smtClean="0"/>
              <a:t>).</a:t>
            </a:r>
          </a:p>
          <a:p>
            <a:pPr marL="0" indent="0">
              <a:buNone/>
            </a:pPr>
            <a:r>
              <a:rPr lang="en-IE" dirty="0" smtClean="0"/>
              <a:t>(a) Déan cur síos agus plé ar an bpacáistiú atá léirithe ar an mbileog leis seo faoi na </a:t>
            </a:r>
            <a:r>
              <a:rPr lang="en-IE" dirty="0"/>
              <a:t>ceannteidil seo a leanas:</a:t>
            </a:r>
          </a:p>
          <a:p>
            <a:r>
              <a:rPr lang="en-IE" dirty="0" smtClean="0"/>
              <a:t>dath(</a:t>
            </a:r>
            <a:r>
              <a:rPr lang="en-IE" dirty="0" err="1" smtClean="0"/>
              <a:t>anna</a:t>
            </a:r>
            <a:r>
              <a:rPr lang="en-IE" dirty="0"/>
              <a:t>)/íomhánna  </a:t>
            </a:r>
          </a:p>
          <a:p>
            <a:r>
              <a:rPr lang="en-IE" dirty="0" smtClean="0"/>
              <a:t>cruth/foirm</a:t>
            </a:r>
            <a:endParaRPr lang="en-IE" dirty="0"/>
          </a:p>
          <a:p>
            <a:r>
              <a:rPr lang="en-IE" dirty="0" smtClean="0"/>
              <a:t>litreoireacht/lógó</a:t>
            </a:r>
            <a:r>
              <a:rPr lang="en-IE" dirty="0"/>
              <a:t>.</a:t>
            </a:r>
          </a:p>
          <a:p>
            <a:pPr marL="0" indent="0">
              <a:buNone/>
            </a:pPr>
            <a:r>
              <a:rPr lang="en-IE" dirty="0"/>
              <a:t>(b) Mol dearadh do phacáistiú </a:t>
            </a:r>
            <a:r>
              <a:rPr lang="en-IE" dirty="0" err="1"/>
              <a:t>cístíní</a:t>
            </a:r>
            <a:r>
              <a:rPr lang="en-IE" dirty="0"/>
              <a:t> cupa nó uibheacha </a:t>
            </a:r>
            <a:r>
              <a:rPr lang="en-IE" dirty="0" smtClean="0"/>
              <a:t>saor‐raoin. </a:t>
            </a:r>
            <a:r>
              <a:rPr lang="en-IE" i="1" dirty="0" smtClean="0"/>
              <a:t>Tabhair </a:t>
            </a:r>
            <a:r>
              <a:rPr lang="en-IE" i="1" dirty="0"/>
              <a:t>fáthanna le do chinntí dearaidh.</a:t>
            </a:r>
          </a:p>
          <a:p>
            <a:pPr marL="0" indent="0">
              <a:buNone/>
            </a:pPr>
            <a:r>
              <a:rPr lang="en-IE" b="1" i="1" dirty="0" smtClean="0"/>
              <a:t>Léirigh </a:t>
            </a:r>
            <a:r>
              <a:rPr lang="en-IE" b="1" i="1" dirty="0"/>
              <a:t>do fhreagra. </a:t>
            </a:r>
          </a:p>
        </p:txBody>
      </p:sp>
    </p:spTree>
    <p:extLst>
      <p:ext uri="{BB962C8B-B14F-4D97-AF65-F5344CB8AC3E}">
        <p14:creationId xmlns:p14="http://schemas.microsoft.com/office/powerpoint/2010/main" val="3199063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2018 - Gnáth</a:t>
            </a:r>
            <a:endParaRPr lang="en-IE" dirty="0"/>
          </a:p>
        </p:txBody>
      </p:sp>
      <p:sp>
        <p:nvSpPr>
          <p:cNvPr id="8" name="Content Placeholder 7"/>
          <p:cNvSpPr>
            <a:spLocks noGrp="1"/>
          </p:cNvSpPr>
          <p:nvPr>
            <p:ph idx="1"/>
          </p:nvPr>
        </p:nvSpPr>
        <p:spPr/>
        <p:txBody>
          <a:bodyPr>
            <a:normAutofit fontScale="85000" lnSpcReduction="10000"/>
          </a:bodyPr>
          <a:lstStyle/>
          <a:p>
            <a:pPr marL="0" indent="0">
              <a:buNone/>
            </a:pPr>
            <a:r>
              <a:rPr lang="en-IE" dirty="0" smtClean="0"/>
              <a:t>Answer </a:t>
            </a:r>
            <a:r>
              <a:rPr lang="en-IE" dirty="0"/>
              <a:t>(a) and (b).</a:t>
            </a:r>
          </a:p>
          <a:p>
            <a:pPr marL="0" indent="0">
              <a:buNone/>
            </a:pPr>
            <a:r>
              <a:rPr lang="en-IE" dirty="0"/>
              <a:t>(a) Describe and discuss the packaging illustrated on the accompanying sheet using </a:t>
            </a:r>
            <a:r>
              <a:rPr lang="en-IE" dirty="0" smtClean="0"/>
              <a:t>the following </a:t>
            </a:r>
            <a:r>
              <a:rPr lang="en-IE" dirty="0"/>
              <a:t>headings:</a:t>
            </a:r>
          </a:p>
          <a:p>
            <a:r>
              <a:rPr lang="en-IE" dirty="0" smtClean="0"/>
              <a:t>colour/imagery  </a:t>
            </a:r>
            <a:endParaRPr lang="en-IE" dirty="0"/>
          </a:p>
          <a:p>
            <a:r>
              <a:rPr lang="en-IE" dirty="0" smtClean="0"/>
              <a:t>shape/form</a:t>
            </a:r>
            <a:endParaRPr lang="en-IE" dirty="0"/>
          </a:p>
          <a:p>
            <a:r>
              <a:rPr lang="en-IE" dirty="0" smtClean="0"/>
              <a:t>lettering/logo</a:t>
            </a:r>
            <a:r>
              <a:rPr lang="en-IE" dirty="0"/>
              <a:t>.</a:t>
            </a:r>
          </a:p>
          <a:p>
            <a:pPr marL="0" indent="0">
              <a:buNone/>
            </a:pPr>
            <a:r>
              <a:rPr lang="en-IE" dirty="0"/>
              <a:t>(b) Suggest a design for the packaging of cupcakes or free‐range eggs.</a:t>
            </a:r>
          </a:p>
          <a:p>
            <a:pPr marL="0" indent="0">
              <a:buNone/>
            </a:pPr>
            <a:r>
              <a:rPr lang="en-IE" dirty="0"/>
              <a:t>Give reasons for your design decisions.</a:t>
            </a:r>
          </a:p>
          <a:p>
            <a:pPr marL="0" indent="0">
              <a:buNone/>
            </a:pPr>
            <a:r>
              <a:rPr lang="en-IE" i="1" dirty="0"/>
              <a:t>Illustrate your answer.</a:t>
            </a:r>
          </a:p>
        </p:txBody>
      </p:sp>
    </p:spTree>
    <p:extLst>
      <p:ext uri="{BB962C8B-B14F-4D97-AF65-F5344CB8AC3E}">
        <p14:creationId xmlns:p14="http://schemas.microsoft.com/office/powerpoint/2010/main" val="1539880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04664"/>
            <a:ext cx="9131875"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44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2017 -Ard</a:t>
            </a:r>
            <a:endParaRPr lang="en-IE" dirty="0"/>
          </a:p>
        </p:txBody>
      </p:sp>
      <p:sp>
        <p:nvSpPr>
          <p:cNvPr id="3" name="Content Placeholder 2"/>
          <p:cNvSpPr>
            <a:spLocks noGrp="1"/>
          </p:cNvSpPr>
          <p:nvPr>
            <p:ph sz="half" idx="1"/>
          </p:nvPr>
        </p:nvSpPr>
        <p:spPr>
          <a:xfrm>
            <a:off x="457200" y="1600200"/>
            <a:ext cx="8075240" cy="4525963"/>
          </a:xfrm>
        </p:spPr>
        <p:txBody>
          <a:bodyPr>
            <a:normAutofit/>
          </a:bodyPr>
          <a:lstStyle/>
          <a:p>
            <a:r>
              <a:rPr lang="en-IE" dirty="0"/>
              <a:t>The purpose of graphic design is to attract attention and communicate information. Discuss this statement with reference to the posters illustrated on the accompanying sheet. In your answer refer to imagery, layout, typography, colour and briefly outline which poster is more effective. and Briefly outline your visual concepts for a poster based on a festival of your choice. Illustrate your answer. 19</a:t>
            </a:r>
            <a:r>
              <a:rPr lang="en-IE" dirty="0" smtClean="0"/>
              <a:t>.</a:t>
            </a:r>
            <a:endParaRPr lang="en-IE" dirty="0"/>
          </a:p>
        </p:txBody>
      </p:sp>
    </p:spTree>
    <p:extLst>
      <p:ext uri="{BB962C8B-B14F-4D97-AF65-F5344CB8AC3E}">
        <p14:creationId xmlns:p14="http://schemas.microsoft.com/office/powerpoint/2010/main" val="3171110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4320480" cy="607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2040" y="404664"/>
            <a:ext cx="3024336" cy="5990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3407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b="1" dirty="0" smtClean="0"/>
              <a:t>Dearadh Táirge </a:t>
            </a:r>
            <a:r>
              <a:rPr lang="en-IE" i="1" dirty="0" smtClean="0"/>
              <a:t>(Product Design).</a:t>
            </a:r>
            <a:br>
              <a:rPr lang="en-IE" i="1" dirty="0" smtClean="0"/>
            </a:br>
            <a:endParaRPr lang="en-IE"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087235"/>
            <a:ext cx="7632848" cy="555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882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2017 - Ard</a:t>
            </a:r>
            <a:endParaRPr lang="en-IE" dirty="0"/>
          </a:p>
        </p:txBody>
      </p:sp>
      <p:sp>
        <p:nvSpPr>
          <p:cNvPr id="6" name="Content Placeholder 3"/>
          <p:cNvSpPr>
            <a:spLocks noGrp="1"/>
          </p:cNvSpPr>
          <p:nvPr>
            <p:ph sz="half" idx="1"/>
          </p:nvPr>
        </p:nvSpPr>
        <p:spPr>
          <a:xfrm>
            <a:off x="457200" y="1600200"/>
            <a:ext cx="8147248" cy="4525963"/>
          </a:xfrm>
        </p:spPr>
        <p:txBody>
          <a:bodyPr>
            <a:normAutofit/>
          </a:bodyPr>
          <a:lstStyle/>
          <a:p>
            <a:pPr marL="0" indent="0">
              <a:buNone/>
            </a:pPr>
            <a:r>
              <a:rPr lang="en-IE" dirty="0" smtClean="0"/>
              <a:t>Product </a:t>
            </a:r>
            <a:r>
              <a:rPr lang="en-IE" dirty="0"/>
              <a:t>design should involve a balance between appearance and function. Discuss this statement with reference to the vacuum cleaner illustrated on the accompanying sheet. In your answer refer to form, function, materials and decorative qualities. </a:t>
            </a:r>
            <a:endParaRPr lang="en-IE" dirty="0" smtClean="0"/>
          </a:p>
          <a:p>
            <a:pPr marL="0" indent="0">
              <a:buNone/>
            </a:pPr>
            <a:r>
              <a:rPr lang="en-IE" dirty="0" smtClean="0"/>
              <a:t>and </a:t>
            </a:r>
          </a:p>
          <a:p>
            <a:pPr marL="0" indent="0">
              <a:buNone/>
            </a:pPr>
            <a:r>
              <a:rPr lang="en-IE" dirty="0" smtClean="0"/>
              <a:t>Briefly </a:t>
            </a:r>
            <a:r>
              <a:rPr lang="en-IE" dirty="0"/>
              <a:t>outline your visual concepts for a container/bag to carry your school lunch. </a:t>
            </a:r>
            <a:endParaRPr lang="en-IE" dirty="0" smtClean="0"/>
          </a:p>
          <a:p>
            <a:pPr marL="0" indent="0">
              <a:buNone/>
            </a:pPr>
            <a:r>
              <a:rPr lang="en-IE" i="1" dirty="0" smtClean="0"/>
              <a:t>Illustrate </a:t>
            </a:r>
            <a:r>
              <a:rPr lang="en-IE" i="1" dirty="0"/>
              <a:t>your answer.</a:t>
            </a:r>
          </a:p>
          <a:p>
            <a:endParaRPr lang="en-IE" dirty="0"/>
          </a:p>
        </p:txBody>
      </p:sp>
    </p:spTree>
    <p:extLst>
      <p:ext uri="{BB962C8B-B14F-4D97-AF65-F5344CB8AC3E}">
        <p14:creationId xmlns:p14="http://schemas.microsoft.com/office/powerpoint/2010/main" val="38938142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IE"/>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908720"/>
            <a:ext cx="914400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328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4 Prionsabail</a:t>
            </a:r>
            <a:endParaRPr lang="en-IE" dirty="0"/>
          </a:p>
        </p:txBody>
      </p:sp>
      <p:sp>
        <p:nvSpPr>
          <p:cNvPr id="3" name="Content Placeholder 2"/>
          <p:cNvSpPr>
            <a:spLocks noGrp="1"/>
          </p:cNvSpPr>
          <p:nvPr>
            <p:ph idx="1"/>
          </p:nvPr>
        </p:nvSpPr>
        <p:spPr/>
        <p:txBody>
          <a:bodyPr/>
          <a:lstStyle/>
          <a:p>
            <a:r>
              <a:rPr lang="en-IE" dirty="0" smtClean="0"/>
              <a:t>1. Riachtanais </a:t>
            </a:r>
            <a:r>
              <a:rPr lang="en-IE" i="1" dirty="0" smtClean="0">
                <a:solidFill>
                  <a:srgbClr val="00B0F0"/>
                </a:solidFill>
              </a:rPr>
              <a:t>(Requirements)</a:t>
            </a:r>
          </a:p>
          <a:p>
            <a:r>
              <a:rPr lang="en-IE" dirty="0" smtClean="0"/>
              <a:t>2. Feidhm </a:t>
            </a:r>
            <a:r>
              <a:rPr lang="en-IE" i="1" dirty="0" smtClean="0">
                <a:solidFill>
                  <a:srgbClr val="00B0F0"/>
                </a:solidFill>
              </a:rPr>
              <a:t>(Function)</a:t>
            </a:r>
          </a:p>
          <a:p>
            <a:r>
              <a:rPr lang="en-IE" dirty="0" smtClean="0"/>
              <a:t>3. Meáin </a:t>
            </a:r>
            <a:r>
              <a:rPr lang="en-IE" i="1" dirty="0" smtClean="0">
                <a:solidFill>
                  <a:srgbClr val="00B0F0"/>
                </a:solidFill>
              </a:rPr>
              <a:t>(Materials)</a:t>
            </a:r>
          </a:p>
          <a:p>
            <a:r>
              <a:rPr lang="en-IE" dirty="0" smtClean="0"/>
              <a:t>4. Aeistéitic </a:t>
            </a:r>
            <a:r>
              <a:rPr lang="en-IE" i="1" dirty="0" smtClean="0">
                <a:solidFill>
                  <a:srgbClr val="00B0F0"/>
                </a:solidFill>
              </a:rPr>
              <a:t>(Aesthetics) </a:t>
            </a:r>
          </a:p>
          <a:p>
            <a:endParaRPr lang="en-IE" dirty="0" smtClean="0"/>
          </a:p>
          <a:p>
            <a:endParaRPr lang="en-IE" dirty="0"/>
          </a:p>
        </p:txBody>
      </p:sp>
    </p:spTree>
    <p:extLst>
      <p:ext uri="{BB962C8B-B14F-4D97-AF65-F5344CB8AC3E}">
        <p14:creationId xmlns:p14="http://schemas.microsoft.com/office/powerpoint/2010/main" val="4046207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Eirgeanamaíocht</a:t>
            </a:r>
            <a:endParaRPr lang="en-IE" dirty="0"/>
          </a:p>
        </p:txBody>
      </p:sp>
      <p:sp>
        <p:nvSpPr>
          <p:cNvPr id="3" name="Content Placeholder 2"/>
          <p:cNvSpPr>
            <a:spLocks noGrp="1"/>
          </p:cNvSpPr>
          <p:nvPr>
            <p:ph idx="1"/>
          </p:nvPr>
        </p:nvSpPr>
        <p:spPr/>
        <p:txBody>
          <a:bodyPr/>
          <a:lstStyle/>
          <a:p>
            <a:r>
              <a:rPr lang="en-GB" altLang="en-US" b="1" dirty="0"/>
              <a:t>Is ea </a:t>
            </a:r>
            <a:r>
              <a:rPr lang="en-IE" b="1" dirty="0"/>
              <a:t>Eirgeanamaíocht </a:t>
            </a:r>
            <a:r>
              <a:rPr lang="en-GB" altLang="en-US" b="1" dirty="0" smtClean="0"/>
              <a:t>ann</a:t>
            </a:r>
            <a:r>
              <a:rPr lang="en-GB" altLang="en-US" b="1" dirty="0"/>
              <a:t>, nó an staidéar eolaíochta ar dhearadh dó riachtanais daoine.   </a:t>
            </a:r>
            <a:endParaRPr lang="en-US" altLang="en-US" dirty="0"/>
          </a:p>
          <a:p>
            <a:endParaRPr lang="en-IE" dirty="0"/>
          </a:p>
        </p:txBody>
      </p:sp>
    </p:spTree>
    <p:extLst>
      <p:ext uri="{BB962C8B-B14F-4D97-AF65-F5344CB8AC3E}">
        <p14:creationId xmlns:p14="http://schemas.microsoft.com/office/powerpoint/2010/main" val="4016336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200" b="1" i="1" dirty="0">
                <a:solidFill>
                  <a:srgbClr val="00B0F0"/>
                </a:solidFill>
                <a:ea typeface="+mn-ea"/>
                <a:cs typeface="+mn-cs"/>
              </a:rPr>
              <a:t>Déanta chun feidhm éigean a chomhlíonadh.</a:t>
            </a:r>
            <a:endParaRPr lang="en-IE" b="1" i="1" dirty="0">
              <a:solidFill>
                <a:srgbClr val="00B0F0"/>
              </a:solidFill>
            </a:endParaRPr>
          </a:p>
        </p:txBody>
      </p:sp>
      <p:sp>
        <p:nvSpPr>
          <p:cNvPr id="3" name="Content Placeholder 2"/>
          <p:cNvSpPr>
            <a:spLocks noGrp="1"/>
          </p:cNvSpPr>
          <p:nvPr>
            <p:ph idx="1"/>
          </p:nvPr>
        </p:nvSpPr>
        <p:spPr/>
        <p:txBody>
          <a:bodyPr/>
          <a:lstStyle/>
          <a:p>
            <a:r>
              <a:rPr lang="en-IE" b="1" dirty="0" smtClean="0"/>
              <a:t>Eirgeanamaíocht</a:t>
            </a:r>
            <a:r>
              <a:rPr lang="en-IE" dirty="0" smtClean="0"/>
              <a:t> – An caidrimh idir an duine agus an tairgeadh m.sh – Riachtanas: Caiteoir oifige v caiteoir seomra bia</a:t>
            </a:r>
            <a:endParaRPr lang="en-I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390034"/>
            <a:ext cx="1857375"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4290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7742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Compord / feidhm</a:t>
            </a:r>
            <a:endParaRPr lang="en-IE"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05781"/>
            <a:ext cx="82296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01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701936"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906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603</TotalTime>
  <Words>816</Words>
  <Application>Microsoft Office PowerPoint</Application>
  <PresentationFormat>On-screen Show (4:3)</PresentationFormat>
  <Paragraphs>87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Dearadh</vt:lpstr>
      <vt:lpstr>Míniú agus samplaí</vt:lpstr>
      <vt:lpstr>Topaicí.</vt:lpstr>
      <vt:lpstr>Dearadh Táirge (Product Design). </vt:lpstr>
      <vt:lpstr>4 Prionsabail</vt:lpstr>
      <vt:lpstr>Eirgeanamaíocht</vt:lpstr>
      <vt:lpstr>Déanta chun feidhm éigean a chomhlíonadh.</vt:lpstr>
      <vt:lpstr>Compord / feidhm</vt:lpstr>
      <vt:lpstr>PowerPoint Presentation</vt:lpstr>
      <vt:lpstr>PowerPoint Presentation</vt:lpstr>
      <vt:lpstr>PowerPoint Presentation</vt:lpstr>
      <vt:lpstr>Dearadh Ghrafach (Graphic Design).   </vt:lpstr>
      <vt:lpstr>Cineál</vt:lpstr>
      <vt:lpstr>Póstaer  </vt:lpstr>
      <vt:lpstr>Jules Chéret</vt:lpstr>
      <vt:lpstr>PowerPoint Presentation</vt:lpstr>
      <vt:lpstr>A.M. Cassandre</vt:lpstr>
      <vt:lpstr>PowerPoint Presentation</vt:lpstr>
      <vt:lpstr>PowerPoint Presentation</vt:lpstr>
      <vt:lpstr>PowerPoint Presentation</vt:lpstr>
      <vt:lpstr>Cló Brody</vt:lpstr>
      <vt:lpstr>Comharthaíocht (Signage) </vt:lpstr>
      <vt:lpstr>Féiniúlacht Corparáide (Corporate Identity) </vt:lpstr>
      <vt:lpstr>Dearadh Fógraíocht (Advertising Design) </vt:lpstr>
      <vt:lpstr>Dearadh Pacáiste (Package Design)</vt:lpstr>
      <vt:lpstr>PowerPoint Presentation</vt:lpstr>
      <vt:lpstr>PowerPoint Presentation</vt:lpstr>
      <vt:lpstr>PowerPoint Presentation</vt:lpstr>
      <vt:lpstr>PowerPoint Presentation</vt:lpstr>
      <vt:lpstr>PowerPoint Presentation</vt:lpstr>
      <vt:lpstr>Dearadh Suíomh gréasáin (Web(site) design) </vt:lpstr>
      <vt:lpstr>Sreangfhráma</vt:lpstr>
      <vt:lpstr>Cineál ceisteanna</vt:lpstr>
      <vt:lpstr>PowerPoint Presentation</vt:lpstr>
      <vt:lpstr>2018 - Gnáth</vt:lpstr>
      <vt:lpstr>2018 - Gnáth</vt:lpstr>
      <vt:lpstr>PowerPoint Presentation</vt:lpstr>
      <vt:lpstr>2017 -Ard</vt:lpstr>
      <vt:lpstr>PowerPoint Presentation</vt:lpstr>
      <vt:lpstr>2017 - Ard</vt:lpstr>
      <vt:lpstr>PowerPoint Presentation</vt:lpstr>
    </vt:vector>
  </TitlesOfParts>
  <Company>Scoil Mhuire 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Dearadh</dc:title>
  <dc:creator>USER</dc:creator>
  <cp:lastModifiedBy>USER</cp:lastModifiedBy>
  <cp:revision>34</cp:revision>
  <dcterms:created xsi:type="dcterms:W3CDTF">2019-02-08T09:04:18Z</dcterms:created>
  <dcterms:modified xsi:type="dcterms:W3CDTF">2019-05-14T10:12:12Z</dcterms:modified>
</cp:coreProperties>
</file>